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8" r:id="rId6"/>
    <p:sldId id="269" r:id="rId7"/>
    <p:sldId id="262" r:id="rId8"/>
    <p:sldId id="277" r:id="rId9"/>
    <p:sldId id="273" r:id="rId10"/>
    <p:sldId id="274" r:id="rId11"/>
    <p:sldId id="266" r:id="rId12"/>
    <p:sldId id="267" r:id="rId13"/>
    <p:sldId id="268" r:id="rId14"/>
    <p:sldId id="272" r:id="rId15"/>
    <p:sldId id="271" r:id="rId16"/>
    <p:sldId id="264" r:id="rId17"/>
    <p:sldId id="275" r:id="rId18"/>
    <p:sldId id="27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6C8C-F128-4670-B54B-2A9C712902F8}" type="datetimeFigureOut">
              <a:rPr lang="nl-NL" smtClean="0"/>
              <a:t>26-9-2021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D009A-AF3A-416C-B702-FEC764B5CE2C}" type="slidenum">
              <a:rPr lang="nl-NL" smtClean="0"/>
              <a:t>‹nr.›</a:t>
            </a:fld>
            <a:endParaRPr lang="nl-NL"/>
          </a:p>
        </p:txBody>
      </p:sp>
    </p:spTree>
    <p:extLst>
      <p:ext uri="{BB962C8B-B14F-4D97-AF65-F5344CB8AC3E}">
        <p14:creationId xmlns:p14="http://schemas.microsoft.com/office/powerpoint/2010/main" val="122867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12</a:t>
            </a:fld>
            <a:endParaRPr lang="nl-NL"/>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1295B-B55D-4D8D-9BF4-6DC8B3C8E8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B507D6-6032-4C0B-AEF9-7CB8C8C08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58C17B-D1E1-4806-A2E9-010279F6E9A5}"/>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4E62DA5A-6744-4250-A42E-6B23D4DA0E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9C858B-89BD-4129-A024-3146646EEBC2}"/>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0488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CA92E-1E94-43B6-AB00-8FCA405E8F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F611803-EF89-4ADF-9714-180047C3B7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A04F92-F3A2-4A51-9B23-7E4B5122CC92}"/>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D88FBDB1-5AB1-4CE4-A0C6-36ACE7004D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28F62C-BA77-4E7F-A989-CB284F7EC5FE}"/>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24580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F4F634-E7E3-42EB-AFEE-A95D585F359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477738-D9AA-416B-80EF-0F86E53E43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A0F7E8-E4FD-47A2-BB9A-501A7C41DF46}"/>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6E641E49-5DA8-4F57-8C0C-A7849FB629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B2DA4B-FBD4-49DB-B79A-42C1A576EC00}"/>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49462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8180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D51E6-83DA-4D3E-8246-8070C3AC9E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6A22B1-6147-4105-BBAC-480B5AA991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B86789-3B6C-4838-8B0B-4D37AFEE66F1}"/>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159125AB-065F-47BB-8ACD-86768BB1CA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A60301-B1FF-4D57-8296-9F5D08D9058F}"/>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27869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E47E0-4FF7-4BCD-9BD1-BBBAA7E8DC6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CF2D431-5AD3-4BB6-B929-CAF1C6F03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A676A44-FD9C-49A6-9240-465071C35177}"/>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E83BFD28-6650-42F8-AEEB-877AD98BD0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2C0367-F8B9-45AB-AB18-49F14127A30C}"/>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5894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C02D8-62D4-4493-934E-FADA54123A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D66EDF-B76E-44CA-8450-C2581FE1C71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82B9066-E4ED-48D9-8784-5DE05C6E83D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BCCA3F-0006-48B2-A9FA-9A8EFF42AF8A}"/>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6" name="Tijdelijke aanduiding voor voettekst 5">
            <a:extLst>
              <a:ext uri="{FF2B5EF4-FFF2-40B4-BE49-F238E27FC236}">
                <a16:creationId xmlns:a16="http://schemas.microsoft.com/office/drawing/2014/main" id="{C26B09DF-EAB5-454C-A2FA-E032093F4F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B4C04E-8FB9-4ABA-A20D-21242917CC9A}"/>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89418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BE02A-7D94-469C-88BF-5E00CF13606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6A9C334-DD21-44F7-BEC6-73064FC48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C2AFF0-3197-4B89-8904-9FA68D75B6D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D0A618-181B-4F89-A5E8-09D8EDAF8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5FF5AE-3AF2-4B04-939E-D2E74AA9B9B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D04BE7-73B2-4B1C-804F-2089DA8292B6}"/>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8" name="Tijdelijke aanduiding voor voettekst 7">
            <a:extLst>
              <a:ext uri="{FF2B5EF4-FFF2-40B4-BE49-F238E27FC236}">
                <a16:creationId xmlns:a16="http://schemas.microsoft.com/office/drawing/2014/main" id="{32D5C5B2-3F9B-42F8-8610-33DDEB489BF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E9D4C1B-2634-43A0-8E5D-DEAD160ABF40}"/>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1755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DA98-B504-4B14-928B-C72B33F4D3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C3561FC-2540-4A70-A792-BB0ACCF43CC4}"/>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4" name="Tijdelijke aanduiding voor voettekst 3">
            <a:extLst>
              <a:ext uri="{FF2B5EF4-FFF2-40B4-BE49-F238E27FC236}">
                <a16:creationId xmlns:a16="http://schemas.microsoft.com/office/drawing/2014/main" id="{79F76D59-5CB1-40B3-9542-96D5FCEAAA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23039E3-885E-499D-A2E3-7B49DE17F214}"/>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21232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06DE5B-3FF7-416A-BE90-6C59E888EA81}"/>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3" name="Tijdelijke aanduiding voor voettekst 2">
            <a:extLst>
              <a:ext uri="{FF2B5EF4-FFF2-40B4-BE49-F238E27FC236}">
                <a16:creationId xmlns:a16="http://schemas.microsoft.com/office/drawing/2014/main" id="{8B9DD20C-4C96-45EE-99FE-5E2150C264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E59876-0C43-4293-9306-7146F6585ECD}"/>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87595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F8FC-2897-4F11-827E-08D40373F3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81021C-2EA4-42FA-BAD7-D629A3FF9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4A88450-1590-4A14-BC59-53A755EBE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420E35-8FD7-4989-AAE5-51545E18207C}"/>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6" name="Tijdelijke aanduiding voor voettekst 5">
            <a:extLst>
              <a:ext uri="{FF2B5EF4-FFF2-40B4-BE49-F238E27FC236}">
                <a16:creationId xmlns:a16="http://schemas.microsoft.com/office/drawing/2014/main" id="{13336672-76EC-43E0-B805-E75EE9AE4F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41B5E0-FD2C-4EF5-B5A2-2CF2137DBF71}"/>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06437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369CE-7565-4E79-B624-0A2733FB96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92561B-0D61-495B-ADB6-908575029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E41E57-A741-4F4E-9065-C7C9E5667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4F0795-7DAD-4947-B6F4-4D23F741EEEC}"/>
              </a:ext>
            </a:extLst>
          </p:cNvPr>
          <p:cNvSpPr>
            <a:spLocks noGrp="1"/>
          </p:cNvSpPr>
          <p:nvPr>
            <p:ph type="dt" sz="half" idx="10"/>
          </p:nvPr>
        </p:nvSpPr>
        <p:spPr/>
        <p:txBody>
          <a:bodyPr/>
          <a:lstStyle/>
          <a:p>
            <a:fld id="{FE3670CF-43E2-4C64-9CA4-AC35749C2C45}" type="datetimeFigureOut">
              <a:rPr lang="nl-NL" smtClean="0"/>
              <a:t>26-9-2021</a:t>
            </a:fld>
            <a:endParaRPr lang="nl-NL"/>
          </a:p>
        </p:txBody>
      </p:sp>
      <p:sp>
        <p:nvSpPr>
          <p:cNvPr id="6" name="Tijdelijke aanduiding voor voettekst 5">
            <a:extLst>
              <a:ext uri="{FF2B5EF4-FFF2-40B4-BE49-F238E27FC236}">
                <a16:creationId xmlns:a16="http://schemas.microsoft.com/office/drawing/2014/main" id="{B80CF5CD-C3F3-474B-9E24-4C65BF9799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3A54E1-F56D-431E-BA8B-DD33EC2A43AC}"/>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41730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39919E-39A5-4110-B6A6-929D503F0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88DC92-6547-47DF-9834-321E4512E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B14CEE-3A8D-4D7A-A698-57A7F875E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670CF-43E2-4C64-9CA4-AC35749C2C45}" type="datetimeFigureOut">
              <a:rPr lang="nl-NL" smtClean="0"/>
              <a:t>26-9-2021</a:t>
            </a:fld>
            <a:endParaRPr lang="nl-NL"/>
          </a:p>
        </p:txBody>
      </p:sp>
      <p:sp>
        <p:nvSpPr>
          <p:cNvPr id="5" name="Tijdelijke aanduiding voor voettekst 4">
            <a:extLst>
              <a:ext uri="{FF2B5EF4-FFF2-40B4-BE49-F238E27FC236}">
                <a16:creationId xmlns:a16="http://schemas.microsoft.com/office/drawing/2014/main" id="{0248712A-F4B1-4FB5-AA5E-3B99968ED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0E8449A-A1EA-4840-9F45-A8D33BB1E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865C7-9E0D-485F-91A8-765463C7AC5B}" type="slidenum">
              <a:rPr lang="nl-NL" smtClean="0"/>
              <a:t>‹nr.›</a:t>
            </a:fld>
            <a:endParaRPr lang="nl-NL"/>
          </a:p>
        </p:txBody>
      </p:sp>
    </p:spTree>
    <p:extLst>
      <p:ext uri="{BB962C8B-B14F-4D97-AF65-F5344CB8AC3E}">
        <p14:creationId xmlns:p14="http://schemas.microsoft.com/office/powerpoint/2010/main" val="164836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pecials.han.nl/sites/studiecentra/auteursrechten/bronnen-vermelden/apa-normen-citeren-en-par/"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lsabewo/"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s://www.lsabewoners.nl/weg-met-de-participatieladd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I6ksB3vaTGY?feature=oembed" TargetMode="External"/><Relationship Id="rId4" Type="http://schemas.openxmlformats.org/officeDocument/2006/relationships/hyperlink" Target="https://www.citizenlab.co/blog/case-study/case-study-ideeen-verzamelen-voor-een-mooier-aalsmeer/?lang=n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39412-7759-4A6B-B362-3F4DE07FCE70}"/>
              </a:ext>
            </a:extLst>
          </p:cNvPr>
          <p:cNvSpPr>
            <a:spLocks noGrp="1"/>
          </p:cNvSpPr>
          <p:nvPr>
            <p:ph type="ctrTitle"/>
          </p:nvPr>
        </p:nvSpPr>
        <p:spPr>
          <a:xfrm>
            <a:off x="1524000" y="160338"/>
            <a:ext cx="9144000" cy="2387600"/>
          </a:xfrm>
        </p:spPr>
        <p:txBody>
          <a:bodyPr/>
          <a:lstStyle/>
          <a:p>
            <a:r>
              <a:rPr lang="nl-NL" dirty="0"/>
              <a:t>LA 3 Burgerparticipatie</a:t>
            </a:r>
          </a:p>
        </p:txBody>
      </p:sp>
      <p:sp>
        <p:nvSpPr>
          <p:cNvPr id="3" name="Ondertitel 2">
            <a:extLst>
              <a:ext uri="{FF2B5EF4-FFF2-40B4-BE49-F238E27FC236}">
                <a16:creationId xmlns:a16="http://schemas.microsoft.com/office/drawing/2014/main" id="{7D2D2C57-45F4-4DC0-98D8-98E5CB083157}"/>
              </a:ext>
            </a:extLst>
          </p:cNvPr>
          <p:cNvSpPr>
            <a:spLocks noGrp="1"/>
          </p:cNvSpPr>
          <p:nvPr>
            <p:ph type="subTitle" idx="1"/>
          </p:nvPr>
        </p:nvSpPr>
        <p:spPr>
          <a:xfrm>
            <a:off x="1524000" y="2720975"/>
            <a:ext cx="9144000" cy="1655762"/>
          </a:xfrm>
        </p:spPr>
        <p:txBody>
          <a:bodyPr/>
          <a:lstStyle/>
          <a:p>
            <a:r>
              <a:rPr lang="nl-NL" dirty="0"/>
              <a:t>Introductie van LA en inhoudelijke input</a:t>
            </a:r>
          </a:p>
          <a:p>
            <a:r>
              <a:rPr lang="nl-NL" dirty="0"/>
              <a:t>Lj3 p1 2021</a:t>
            </a:r>
          </a:p>
        </p:txBody>
      </p:sp>
      <p:pic>
        <p:nvPicPr>
          <p:cNvPr id="4" name="Afbeelding 3">
            <a:extLst>
              <a:ext uri="{FF2B5EF4-FFF2-40B4-BE49-F238E27FC236}">
                <a16:creationId xmlns:a16="http://schemas.microsoft.com/office/drawing/2014/main" id="{2BD0406E-00B4-4CD2-A9FC-684828E71379}"/>
              </a:ext>
            </a:extLst>
          </p:cNvPr>
          <p:cNvPicPr>
            <a:picLocks noChangeAspect="1"/>
          </p:cNvPicPr>
          <p:nvPr/>
        </p:nvPicPr>
        <p:blipFill>
          <a:blip r:embed="rId2"/>
          <a:stretch>
            <a:fillRect/>
          </a:stretch>
        </p:blipFill>
        <p:spPr>
          <a:xfrm>
            <a:off x="3964214" y="3657600"/>
            <a:ext cx="4263571" cy="2387600"/>
          </a:xfrm>
          <a:prstGeom prst="rect">
            <a:avLst/>
          </a:prstGeom>
        </p:spPr>
      </p:pic>
    </p:spTree>
    <p:extLst>
      <p:ext uri="{BB962C8B-B14F-4D97-AF65-F5344CB8AC3E}">
        <p14:creationId xmlns:p14="http://schemas.microsoft.com/office/powerpoint/2010/main" val="252588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00270-7838-49EC-988D-5342CCEC6AE9}"/>
              </a:ext>
            </a:extLst>
          </p:cNvPr>
          <p:cNvSpPr>
            <a:spLocks noGrp="1"/>
          </p:cNvSpPr>
          <p:nvPr>
            <p:ph type="title"/>
          </p:nvPr>
        </p:nvSpPr>
        <p:spPr>
          <a:xfrm>
            <a:off x="155028" y="133897"/>
            <a:ext cx="10515600" cy="1325563"/>
          </a:xfrm>
        </p:spPr>
        <p:txBody>
          <a:bodyPr/>
          <a:lstStyle/>
          <a:p>
            <a:r>
              <a:rPr lang="nl-NL" dirty="0"/>
              <a:t>Nieuw model</a:t>
            </a:r>
          </a:p>
        </p:txBody>
      </p:sp>
      <p:pic>
        <p:nvPicPr>
          <p:cNvPr id="4098" name="Picture 2">
            <a:extLst>
              <a:ext uri="{FF2B5EF4-FFF2-40B4-BE49-F238E27FC236}">
                <a16:creationId xmlns:a16="http://schemas.microsoft.com/office/drawing/2014/main" id="{B92FCC23-799D-4929-AEE9-076CC57F9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009103"/>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C9EA170A-631C-4AC7-974E-829AAFCD2FF9}"/>
              </a:ext>
            </a:extLst>
          </p:cNvPr>
          <p:cNvSpPr/>
          <p:nvPr/>
        </p:nvSpPr>
        <p:spPr>
          <a:xfrm>
            <a:off x="155028" y="2905125"/>
            <a:ext cx="2098948" cy="180975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Rol die mensen pakken</a:t>
            </a:r>
          </a:p>
        </p:txBody>
      </p:sp>
      <p:sp>
        <p:nvSpPr>
          <p:cNvPr id="4" name="Pijl: omlaag 3">
            <a:extLst>
              <a:ext uri="{FF2B5EF4-FFF2-40B4-BE49-F238E27FC236}">
                <a16:creationId xmlns:a16="http://schemas.microsoft.com/office/drawing/2014/main" id="{35FD23FD-CB3B-48A1-AD6D-C334D95C764F}"/>
              </a:ext>
            </a:extLst>
          </p:cNvPr>
          <p:cNvSpPr/>
          <p:nvPr/>
        </p:nvSpPr>
        <p:spPr>
          <a:xfrm>
            <a:off x="4565103" y="276225"/>
            <a:ext cx="2045247" cy="1703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Effect dat die rol geeft </a:t>
            </a:r>
          </a:p>
        </p:txBody>
      </p:sp>
      <p:sp>
        <p:nvSpPr>
          <p:cNvPr id="5" name="Pijl: links 4">
            <a:extLst>
              <a:ext uri="{FF2B5EF4-FFF2-40B4-BE49-F238E27FC236}">
                <a16:creationId xmlns:a16="http://schemas.microsoft.com/office/drawing/2014/main" id="{9EBFCF38-7743-4BA2-BB16-909921845627}"/>
              </a:ext>
            </a:extLst>
          </p:cNvPr>
          <p:cNvSpPr/>
          <p:nvPr/>
        </p:nvSpPr>
        <p:spPr>
          <a:xfrm>
            <a:off x="9705975" y="2981325"/>
            <a:ext cx="2171700" cy="1325563"/>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Activiteit; het HOE</a:t>
            </a:r>
          </a:p>
        </p:txBody>
      </p:sp>
    </p:spTree>
    <p:extLst>
      <p:ext uri="{BB962C8B-B14F-4D97-AF65-F5344CB8AC3E}">
        <p14:creationId xmlns:p14="http://schemas.microsoft.com/office/powerpoint/2010/main" val="10318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C5785-2212-4F5A-A8F6-DB3DA37D5522}"/>
              </a:ext>
            </a:extLst>
          </p:cNvPr>
          <p:cNvSpPr>
            <a:spLocks noGrp="1"/>
          </p:cNvSpPr>
          <p:nvPr>
            <p:ph type="title"/>
          </p:nvPr>
        </p:nvSpPr>
        <p:spPr>
          <a:xfrm>
            <a:off x="568411" y="1038053"/>
            <a:ext cx="10515600" cy="1325563"/>
          </a:xfrm>
        </p:spPr>
        <p:txBody>
          <a:bodyPr/>
          <a:lstStyle/>
          <a:p>
            <a:r>
              <a:rPr lang="nl-NL" dirty="0"/>
              <a:t>Leerarrangement 3 van dit IBS</a:t>
            </a:r>
            <a:br>
              <a:rPr lang="nl-NL" dirty="0"/>
            </a:br>
            <a:r>
              <a:rPr lang="nl-NL" dirty="0"/>
              <a:t>Burgerparticipatie: </a:t>
            </a:r>
          </a:p>
        </p:txBody>
      </p:sp>
    </p:spTree>
    <p:extLst>
      <p:ext uri="{BB962C8B-B14F-4D97-AF65-F5344CB8AC3E}">
        <p14:creationId xmlns:p14="http://schemas.microsoft.com/office/powerpoint/2010/main" val="318909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472666"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610352" y="808477"/>
            <a:ext cx="3749701"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Leerdoel </a:t>
            </a:r>
          </a:p>
          <a:p>
            <a:pPr eaLnBrk="0" hangingPunct="0"/>
            <a:r>
              <a:rPr lang="nl-NL" sz="1200" dirty="0">
                <a:ea typeface="Calibri" pitchFamily="34" charset="0"/>
                <a:cs typeface="Arial"/>
              </a:rPr>
              <a:t>Je verdiept je in het bewust betrekken van de stakeholders bij de aanpak van de casus. </a:t>
            </a:r>
          </a:p>
          <a:p>
            <a:pPr eaLnBrk="0" hangingPunct="0"/>
            <a:r>
              <a:rPr lang="nl-NL" sz="1200" dirty="0">
                <a:ea typeface="Calibri" pitchFamily="34" charset="0"/>
                <a:cs typeface="Arial"/>
              </a:rPr>
              <a:t>Je onderzoekt welke aanpak bij jullie casus past.</a:t>
            </a:r>
          </a:p>
          <a:p>
            <a:pPr eaLnBrk="0" hangingPunct="0"/>
            <a:r>
              <a:rPr lang="nl-NL" sz="1200" dirty="0">
                <a:ea typeface="Calibri" pitchFamily="34" charset="0"/>
                <a:cs typeface="Arial"/>
              </a:rPr>
              <a:t>Je beschrijft de toepassing ervan. </a:t>
            </a:r>
            <a:endParaRPr lang="nl-NL" sz="1200" dirty="0">
              <a:ea typeface="Calibri" pitchFamily="34" charset="0"/>
              <a:cs typeface="Arial" panose="020B0604020202020204" pitchFamily="34" charset="0"/>
            </a:endParaRPr>
          </a:p>
        </p:txBody>
      </p:sp>
      <p:sp>
        <p:nvSpPr>
          <p:cNvPr id="7" name="Rectangle 4"/>
          <p:cNvSpPr>
            <a:spLocks noChangeArrowheads="1"/>
          </p:cNvSpPr>
          <p:nvPr/>
        </p:nvSpPr>
        <p:spPr bwMode="auto">
          <a:xfrm>
            <a:off x="2611720" y="2249296"/>
            <a:ext cx="3744912"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r>
              <a:rPr lang="nl-NL" sz="1200" dirty="0">
                <a:latin typeface="Calibri" panose="020F0502020204030204" pitchFamily="34" charset="0"/>
                <a:ea typeface="Calibri" panose="020F0502020204030204" pitchFamily="34" charset="0"/>
                <a:cs typeface="Times New Roman" panose="02020603050405020304" pitchFamily="18" charset="0"/>
              </a:rPr>
              <a:t>Een verslag met daarin:</a:t>
            </a:r>
          </a:p>
          <a:p>
            <a:r>
              <a:rPr lang="nl-NL" sz="1200" dirty="0">
                <a:latin typeface="Calibri"/>
                <a:ea typeface="Calibri" panose="020F0502020204030204" pitchFamily="34" charset="0"/>
                <a:cs typeface="Times New Roman"/>
              </a:rPr>
              <a:t>- een beschrijving in je eigen woorden van de vormen van </a:t>
            </a:r>
            <a:r>
              <a:rPr lang="nl-NL" sz="1200" dirty="0">
                <a:latin typeface="+mj-lt"/>
                <a:ea typeface="Calibri" panose="020F0502020204030204" pitchFamily="34" charset="0"/>
                <a:cs typeface="Times New Roman"/>
              </a:rPr>
              <a:t>burgerparticipatie</a:t>
            </a:r>
            <a:r>
              <a:rPr lang="nl-NL" sz="1200" dirty="0">
                <a:latin typeface="Calibri"/>
                <a:ea typeface="Calibri" panose="020F0502020204030204" pitchFamily="34" charset="0"/>
                <a:cs typeface="Times New Roman"/>
              </a:rPr>
              <a:t> </a:t>
            </a:r>
            <a:endParaRPr lang="nl-NL" sz="1200" dirty="0">
              <a:latin typeface="Calibri"/>
              <a:ea typeface="Calibri" panose="020F0502020204030204" pitchFamily="34" charset="0"/>
              <a:cs typeface="Times New Roman" panose="02020603050405020304" pitchFamily="18" charset="0"/>
            </a:endParaRPr>
          </a:p>
          <a:p>
            <a:r>
              <a:rPr lang="nl-NL" sz="1200" dirty="0">
                <a:latin typeface="Calibri" panose="020F0502020204030204" pitchFamily="34" charset="0"/>
                <a:ea typeface="Calibri" panose="020F0502020204030204" pitchFamily="34" charset="0"/>
                <a:cs typeface="Times New Roman" panose="02020603050405020304" pitchFamily="18" charset="0"/>
              </a:rPr>
              <a:t>- een onderbouwde keuze voor een specifieke vorm van burgerparticipatie </a:t>
            </a:r>
          </a:p>
          <a:p>
            <a:r>
              <a:rPr lang="nl-NL" sz="1200" dirty="0">
                <a:latin typeface="Calibri" panose="020F0502020204030204" pitchFamily="34" charset="0"/>
                <a:ea typeface="Calibri" panose="020F0502020204030204" pitchFamily="34" charset="0"/>
                <a:cs typeface="Times New Roman" panose="02020603050405020304" pitchFamily="18" charset="0"/>
              </a:rPr>
              <a:t>- een implementatieplan </a:t>
            </a:r>
          </a:p>
          <a:p>
            <a:r>
              <a:rPr lang="nl-NL" sz="1200" dirty="0">
                <a:latin typeface="Calibri" panose="020F0502020204030204" pitchFamily="34" charset="0"/>
                <a:ea typeface="Calibri" panose="020F0502020204030204" pitchFamily="34" charset="0"/>
                <a:cs typeface="Times New Roman" panose="02020603050405020304" pitchFamily="18" charset="0"/>
              </a:rPr>
              <a:t>- APA-bronvermelding</a:t>
            </a:r>
            <a:endParaRPr lang="nl-NL" sz="1200" b="1" dirty="0">
              <a:solidFill>
                <a:srgbClr val="0070C0"/>
              </a:solidFill>
              <a:latin typeface="Arial" panose="020B0604020202020204" pitchFamily="34" charset="0"/>
              <a:ea typeface="Calibri" pitchFamily="34" charset="0"/>
              <a:cs typeface="Arial" panose="020B0604020202020204" pitchFamily="34" charset="0"/>
            </a:endParaRPr>
          </a:p>
        </p:txBody>
      </p:sp>
      <p:sp>
        <p:nvSpPr>
          <p:cNvPr id="8" name="Rectangle 5"/>
          <p:cNvSpPr>
            <a:spLocks noChangeArrowheads="1"/>
          </p:cNvSpPr>
          <p:nvPr/>
        </p:nvSpPr>
        <p:spPr bwMode="auto">
          <a:xfrm>
            <a:off x="2612745" y="4032115"/>
            <a:ext cx="3744912"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p>
            <a:pPr>
              <a:defRPr/>
            </a:pPr>
            <a:r>
              <a:rPr lang="nl-NL" sz="1200" b="1" dirty="0" err="1">
                <a:solidFill>
                  <a:srgbClr val="FF0000"/>
                </a:solidFill>
                <a:latin typeface="Arial" panose="020B0604020202020204" pitchFamily="34" charset="0"/>
                <a:ea typeface="Calibri" pitchFamily="34" charset="0"/>
                <a:cs typeface="Arial" panose="020B0604020202020204" pitchFamily="34" charset="0"/>
              </a:rPr>
              <a:t>Leerpad</a:t>
            </a:r>
            <a:endParaRPr lang="nl-NL" sz="1200" b="1" dirty="0">
              <a:solidFill>
                <a:srgbClr val="FF0000"/>
              </a:solidFill>
              <a:latin typeface="Arial" panose="020B0604020202020204" pitchFamily="34" charset="0"/>
              <a:ea typeface="Calibri" pitchFamily="34" charset="0"/>
              <a:cs typeface="Arial" panose="020B0604020202020204" pitchFamily="34" charset="0"/>
            </a:endParaRPr>
          </a:p>
          <a:p>
            <a:r>
              <a:rPr lang="nl-NL" sz="1200" dirty="0">
                <a:latin typeface="Calibri" panose="020F0502020204030204" pitchFamily="34" charset="0"/>
                <a:ea typeface="Calibri" panose="020F0502020204030204" pitchFamily="34" charset="0"/>
                <a:cs typeface="Times New Roman" panose="02020603050405020304" pitchFamily="18" charset="0"/>
              </a:rPr>
              <a:t>- Onderzoek het begrip en de verschillende vormen van burgerparticipatie </a:t>
            </a:r>
          </a:p>
          <a:p>
            <a:r>
              <a:rPr lang="nl-NL" sz="1200" dirty="0">
                <a:latin typeface="Calibri" panose="020F0502020204030204" pitchFamily="34" charset="0"/>
                <a:ea typeface="Calibri" panose="020F0502020204030204" pitchFamily="34" charset="0"/>
                <a:cs typeface="Times New Roman" panose="02020603050405020304" pitchFamily="18" charset="0"/>
              </a:rPr>
              <a:t>- Onderzoek welke vorm het beste aansluit bij jullie casus en de betrokken stakeholders</a:t>
            </a:r>
          </a:p>
          <a:p>
            <a:r>
              <a:rPr lang="nl-NL" sz="1200" dirty="0">
                <a:latin typeface="Calibri" panose="020F0502020204030204" pitchFamily="34" charset="0"/>
                <a:ea typeface="Calibri" panose="020F0502020204030204" pitchFamily="34" charset="0"/>
                <a:cs typeface="Times New Roman" panose="02020603050405020304" pitchFamily="18" charset="0"/>
              </a:rPr>
              <a:t>- Maak een keuze voor een specifieke vorm en onderbouw deze keuze   </a:t>
            </a:r>
          </a:p>
          <a:p>
            <a:r>
              <a:rPr lang="nl-NL" sz="1200" dirty="0">
                <a:latin typeface="Calibri" panose="020F0502020204030204" pitchFamily="34" charset="0"/>
                <a:ea typeface="Calibri" panose="020F0502020204030204" pitchFamily="34" charset="0"/>
                <a:cs typeface="Times New Roman" panose="02020603050405020304" pitchFamily="18" charset="0"/>
              </a:rPr>
              <a:t>- Werk deze vorm uit voor jullie casus  </a:t>
            </a:r>
          </a:p>
          <a:p>
            <a:r>
              <a:rPr lang="nl-NL" sz="1200" dirty="0">
                <a:latin typeface="Calibri" panose="020F0502020204030204" pitchFamily="34" charset="0"/>
                <a:ea typeface="Calibri" panose="020F0502020204030204" pitchFamily="34" charset="0"/>
                <a:cs typeface="Times New Roman" panose="02020603050405020304" pitchFamily="18" charset="0"/>
              </a:rPr>
              <a:t>- Maak een eenvoudig implementatieplan met in ieder geval de stappen, een planning en taakverdeling waarmee de gemeente deze vorm kan uitvoeren. </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p:txBody>
      </p:sp>
      <p:sp>
        <p:nvSpPr>
          <p:cNvPr id="9" name="Rectangle 6"/>
          <p:cNvSpPr>
            <a:spLocks noChangeArrowheads="1"/>
          </p:cNvSpPr>
          <p:nvPr/>
        </p:nvSpPr>
        <p:spPr bwMode="auto">
          <a:xfrm>
            <a:off x="6950674" y="785018"/>
            <a:ext cx="350043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in groepsverband.</a:t>
            </a:r>
          </a:p>
          <a:p>
            <a:pPr marL="171450" indent="-171450" eaLnBrk="0" hangingPunct="0">
              <a:buFont typeface="Arial" pitchFamily="34" charset="0"/>
              <a:buChar char="•"/>
            </a:pPr>
            <a:r>
              <a:rPr lang="nl-NL" sz="1200" dirty="0">
                <a:ea typeface="Calibri" pitchFamily="34" charset="0"/>
                <a:cs typeface="Arial" charset="0"/>
              </a:rPr>
              <a:t>Plaats je product in Teams</a:t>
            </a:r>
          </a:p>
          <a:p>
            <a:pPr marL="171450" indent="-171450" eaLnBrk="0" hangingPunct="0">
              <a:buFont typeface="Arial" pitchFamily="34" charset="0"/>
              <a:buChar char="•"/>
            </a:pPr>
            <a:r>
              <a:rPr lang="nl-NL" sz="1200" dirty="0">
                <a:ea typeface="Calibri" pitchFamily="34" charset="0"/>
                <a:cs typeface="Arial" charset="0"/>
              </a:rPr>
              <a:t>Bekijk leerproducten van anderen en geef feedback.</a:t>
            </a:r>
          </a:p>
          <a:p>
            <a:pPr marL="171450" indent="-171450" eaLnBrk="0" hangingPunct="0">
              <a:buFont typeface="Arial" pitchFamily="34" charset="0"/>
              <a:buChar char="•"/>
            </a:pPr>
            <a:r>
              <a:rPr lang="nl-NL" sz="1200" dirty="0">
                <a:ea typeface="Calibri" pitchFamily="34" charset="0"/>
                <a:cs typeface="Arial"/>
              </a:rPr>
              <a:t>Deadline = 10-10-2021</a:t>
            </a:r>
            <a:endParaRPr lang="nl-NL" sz="1200" dirty="0">
              <a:ea typeface="Calibri" pitchFamily="34" charset="0"/>
              <a:cs typeface="Arial" charset="0"/>
            </a:endParaRPr>
          </a:p>
        </p:txBody>
      </p:sp>
      <p:sp>
        <p:nvSpPr>
          <p:cNvPr id="10" name="Rectangle 8"/>
          <p:cNvSpPr>
            <a:spLocks noChangeArrowheads="1"/>
          </p:cNvSpPr>
          <p:nvPr/>
        </p:nvSpPr>
        <p:spPr bwMode="auto">
          <a:xfrm>
            <a:off x="6964319" y="2257693"/>
            <a:ext cx="3507254"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r>
              <a:rPr lang="nl-NL" sz="1200" dirty="0">
                <a:latin typeface="Calibri" panose="020F0502020204030204" pitchFamily="34" charset="0"/>
                <a:ea typeface="Calibri" panose="020F0502020204030204" pitchFamily="34" charset="0"/>
                <a:cs typeface="Times New Roman" panose="02020603050405020304" pitchFamily="18" charset="0"/>
              </a:rPr>
              <a:t>- Bijeenkomsten thema ‘participatie’</a:t>
            </a:r>
          </a:p>
          <a:p>
            <a:r>
              <a:rPr lang="nl-NL" sz="1200" dirty="0">
                <a:latin typeface="Calibri" panose="020F0502020204030204" pitchFamily="34" charset="0"/>
                <a:ea typeface="Calibri" panose="020F0502020204030204" pitchFamily="34" charset="0"/>
                <a:cs typeface="Times New Roman" panose="02020603050405020304" pitchFamily="18" charset="0"/>
              </a:rPr>
              <a:t>- Beleid Gemeente Tilburg met betrekking tot bewonersparticipatie </a:t>
            </a:r>
          </a:p>
          <a:p>
            <a:r>
              <a:rPr lang="nl-NL" sz="1200" dirty="0">
                <a:latin typeface="Calibri"/>
                <a:ea typeface="Calibri" panose="020F0502020204030204" pitchFamily="34" charset="0"/>
                <a:cs typeface="Times New Roman"/>
              </a:rPr>
              <a:t>- Zelfwerkuren</a:t>
            </a:r>
          </a:p>
        </p:txBody>
      </p:sp>
      <p:sp>
        <p:nvSpPr>
          <p:cNvPr id="11" name="Rectangle 8"/>
          <p:cNvSpPr>
            <a:spLocks noChangeArrowheads="1"/>
          </p:cNvSpPr>
          <p:nvPr/>
        </p:nvSpPr>
        <p:spPr bwMode="auto">
          <a:xfrm>
            <a:off x="6971135" y="3616175"/>
            <a:ext cx="350043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Bronnen</a:t>
            </a:r>
          </a:p>
          <a:p>
            <a:pPr marL="171450" indent="-171450">
              <a:buFont typeface="Arial" panose="020B0604020202020204" pitchFamily="34" charset="0"/>
              <a:buChar char="•"/>
              <a:defRPr/>
            </a:pPr>
            <a:r>
              <a:rPr lang="nl-NL" sz="1200" dirty="0">
                <a:ea typeface="Calibri" pitchFamily="34" charset="0"/>
                <a:cs typeface="Arial" charset="0"/>
              </a:rPr>
              <a:t>Lessen over burgerparticipatie en de behandelde bronnen </a:t>
            </a:r>
          </a:p>
          <a:p>
            <a:pPr marL="171450" indent="-171450">
              <a:buFont typeface="Arial" panose="020B0604020202020204" pitchFamily="34" charset="0"/>
              <a:buChar char="•"/>
              <a:defRPr/>
            </a:pPr>
            <a:r>
              <a:rPr lang="nl-NL" sz="1200" dirty="0">
                <a:ea typeface="Calibri" pitchFamily="34" charset="0"/>
                <a:cs typeface="Arial" charset="0"/>
                <a:hlinkClick r:id="rId3"/>
              </a:rPr>
              <a:t>Richtlijnen APA-bronvermelding</a:t>
            </a:r>
            <a:endParaRPr lang="nl-NL" sz="1200" dirty="0">
              <a:ea typeface="Calibri" pitchFamily="34" charset="0"/>
              <a:cs typeface="Arial" charset="0"/>
            </a:endParaRPr>
          </a:p>
        </p:txBody>
      </p:sp>
      <p:sp>
        <p:nvSpPr>
          <p:cNvPr id="12" name="Rechthoek 11"/>
          <p:cNvSpPr/>
          <p:nvPr/>
        </p:nvSpPr>
        <p:spPr>
          <a:xfrm>
            <a:off x="1967435" y="6491288"/>
            <a:ext cx="8700566" cy="366713"/>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494720" y="67561"/>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a:latin typeface="Calibri" pitchFamily="34" charset="0"/>
              </a:rPr>
              <a:t>2122 LBS LA3 Burgerparticipatie </a:t>
            </a:r>
            <a:endParaRPr lang="nl-NL" sz="2800" dirty="0">
              <a:latin typeface="Calibri" pitchFamily="34" charset="0"/>
            </a:endParaRPr>
          </a:p>
        </p:txBody>
      </p:sp>
      <p:pic>
        <p:nvPicPr>
          <p:cNvPr id="19" name="Afbeelding 18"/>
          <p:cNvPicPr>
            <a:picLocks noChangeAspect="1"/>
          </p:cNvPicPr>
          <p:nvPr/>
        </p:nvPicPr>
        <p:blipFill rotWithShape="1">
          <a:blip r:embed="rId4" cstate="print"/>
          <a:srcRect l="21805" r="10840"/>
          <a:stretch/>
        </p:blipFill>
        <p:spPr>
          <a:xfrm>
            <a:off x="2141559" y="758201"/>
            <a:ext cx="299335" cy="412425"/>
          </a:xfrm>
          <a:prstGeom prst="rect">
            <a:avLst/>
          </a:prstGeom>
        </p:spPr>
      </p:pic>
      <p:pic>
        <p:nvPicPr>
          <p:cNvPr id="20" name="Afbeelding 19"/>
          <p:cNvPicPr>
            <a:picLocks noChangeAspect="1"/>
          </p:cNvPicPr>
          <p:nvPr/>
        </p:nvPicPr>
        <p:blipFill>
          <a:blip r:embed="rId5" cstate="print"/>
          <a:stretch>
            <a:fillRect/>
          </a:stretch>
        </p:blipFill>
        <p:spPr>
          <a:xfrm>
            <a:off x="2179665" y="2257693"/>
            <a:ext cx="263290" cy="321303"/>
          </a:xfrm>
          <a:prstGeom prst="rect">
            <a:avLst/>
          </a:prstGeom>
        </p:spPr>
      </p:pic>
      <p:pic>
        <p:nvPicPr>
          <p:cNvPr id="21" name="Afbeelding 20"/>
          <p:cNvPicPr>
            <a:picLocks noChangeAspect="1"/>
          </p:cNvPicPr>
          <p:nvPr/>
        </p:nvPicPr>
        <p:blipFill>
          <a:blip r:embed="rId6" cstate="print"/>
          <a:stretch>
            <a:fillRect/>
          </a:stretch>
        </p:blipFill>
        <p:spPr>
          <a:xfrm>
            <a:off x="2165611" y="4316587"/>
            <a:ext cx="266283" cy="416301"/>
          </a:xfrm>
          <a:prstGeom prst="rect">
            <a:avLst/>
          </a:prstGeom>
        </p:spPr>
      </p:pic>
      <p:pic>
        <p:nvPicPr>
          <p:cNvPr id="22" name="Afbeelding 21"/>
          <p:cNvPicPr>
            <a:picLocks noChangeAspect="1"/>
          </p:cNvPicPr>
          <p:nvPr/>
        </p:nvPicPr>
        <p:blipFill>
          <a:blip r:embed="rId7" cstate="print"/>
          <a:stretch>
            <a:fillRect/>
          </a:stretch>
        </p:blipFill>
        <p:spPr>
          <a:xfrm>
            <a:off x="6516038" y="680244"/>
            <a:ext cx="385812" cy="263054"/>
          </a:xfrm>
          <a:prstGeom prst="rect">
            <a:avLst/>
          </a:prstGeom>
        </p:spPr>
      </p:pic>
      <p:pic>
        <p:nvPicPr>
          <p:cNvPr id="23" name="Afbeelding 22"/>
          <p:cNvPicPr>
            <a:picLocks noChangeAspect="1"/>
          </p:cNvPicPr>
          <p:nvPr/>
        </p:nvPicPr>
        <p:blipFill>
          <a:blip r:embed="rId8" cstate="print"/>
          <a:stretch>
            <a:fillRect/>
          </a:stretch>
        </p:blipFill>
        <p:spPr>
          <a:xfrm>
            <a:off x="6568864" y="3670100"/>
            <a:ext cx="299225" cy="290796"/>
          </a:xfrm>
          <a:prstGeom prst="rect">
            <a:avLst/>
          </a:prstGeom>
        </p:spPr>
      </p:pic>
      <p:pic>
        <p:nvPicPr>
          <p:cNvPr id="24" name="Afbeelding 23"/>
          <p:cNvPicPr>
            <a:picLocks noChangeAspect="1"/>
          </p:cNvPicPr>
          <p:nvPr/>
        </p:nvPicPr>
        <p:blipFill rotWithShape="1">
          <a:blip r:embed="rId9" cstate="print"/>
          <a:srcRect l="17050" t="33024" r="61669" b="30375"/>
          <a:stretch/>
        </p:blipFill>
        <p:spPr>
          <a:xfrm>
            <a:off x="6568863" y="2361206"/>
            <a:ext cx="269390" cy="260485"/>
          </a:xfrm>
          <a:prstGeom prst="rect">
            <a:avLst/>
          </a:prstGeom>
        </p:spPr>
      </p:pic>
      <p:pic>
        <p:nvPicPr>
          <p:cNvPr id="25" name="Picture 37">
            <a:extLst>
              <a:ext uri="{FF2B5EF4-FFF2-40B4-BE49-F238E27FC236}">
                <a16:creationId xmlns:a16="http://schemas.microsoft.com/office/drawing/2014/main" id="{A2553958-9EBF-46AD-B3A0-3A40EB642A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00425" y="5521501"/>
            <a:ext cx="3448429" cy="1095128"/>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3A197-8239-46F5-8060-05C183FA6AD8}"/>
              </a:ext>
            </a:extLst>
          </p:cNvPr>
          <p:cNvSpPr>
            <a:spLocks noGrp="1"/>
          </p:cNvSpPr>
          <p:nvPr>
            <p:ph type="title"/>
          </p:nvPr>
        </p:nvSpPr>
        <p:spPr/>
        <p:txBody>
          <a:bodyPr/>
          <a:lstStyle/>
          <a:p>
            <a:r>
              <a:rPr lang="nl-NL" dirty="0"/>
              <a:t>4. Aan de slag </a:t>
            </a:r>
          </a:p>
        </p:txBody>
      </p:sp>
      <p:sp>
        <p:nvSpPr>
          <p:cNvPr id="3" name="Tekstvak 2">
            <a:extLst>
              <a:ext uri="{FF2B5EF4-FFF2-40B4-BE49-F238E27FC236}">
                <a16:creationId xmlns:a16="http://schemas.microsoft.com/office/drawing/2014/main" id="{D0F17B53-B327-452E-940C-6CFC0AF39717}"/>
              </a:ext>
            </a:extLst>
          </p:cNvPr>
          <p:cNvSpPr txBox="1"/>
          <p:nvPr/>
        </p:nvSpPr>
        <p:spPr>
          <a:xfrm>
            <a:off x="838200" y="1367344"/>
            <a:ext cx="9514490" cy="2246769"/>
          </a:xfrm>
          <a:prstGeom prst="rect">
            <a:avLst/>
          </a:prstGeom>
          <a:noFill/>
        </p:spPr>
        <p:txBody>
          <a:bodyPr wrap="square" rtlCol="0">
            <a:spAutoFit/>
          </a:bodyPr>
          <a:lstStyle/>
          <a:p>
            <a:pPr marL="342900" indent="-342900">
              <a:buAutoNum type="arabicPeriod"/>
            </a:pPr>
            <a:r>
              <a:rPr lang="nl-NL" sz="2400" dirty="0"/>
              <a:t>Lees het artikel over nieuwe kijk op Participatie; maak een korte samenvatting. </a:t>
            </a:r>
          </a:p>
          <a:p>
            <a:pPr marL="342900" indent="-342900">
              <a:buAutoNum type="arabicPeriod"/>
            </a:pPr>
            <a:endParaRPr lang="nl-NL" sz="2400" dirty="0"/>
          </a:p>
          <a:p>
            <a:r>
              <a:rPr lang="nl-NL" sz="2400" dirty="0"/>
              <a:t>	</a:t>
            </a:r>
          </a:p>
          <a:p>
            <a:r>
              <a:rPr lang="nl-NL" sz="2400" dirty="0"/>
              <a:t>2. Hoe kun je deze visie toepassen op jullie casus? </a:t>
            </a:r>
          </a:p>
          <a:p>
            <a:endParaRPr lang="nl-NL" sz="2000" dirty="0"/>
          </a:p>
        </p:txBody>
      </p:sp>
      <p:pic>
        <p:nvPicPr>
          <p:cNvPr id="4" name="Afbeelding 3">
            <a:extLst>
              <a:ext uri="{FF2B5EF4-FFF2-40B4-BE49-F238E27FC236}">
                <a16:creationId xmlns:a16="http://schemas.microsoft.com/office/drawing/2014/main" id="{2EA4BAE0-AD48-4E8A-A7DB-6DF24B04C2DD}"/>
              </a:ext>
            </a:extLst>
          </p:cNvPr>
          <p:cNvPicPr>
            <a:picLocks noChangeAspect="1"/>
          </p:cNvPicPr>
          <p:nvPr/>
        </p:nvPicPr>
        <p:blipFill>
          <a:blip r:embed="rId2"/>
          <a:stretch>
            <a:fillRect/>
          </a:stretch>
        </p:blipFill>
        <p:spPr>
          <a:xfrm>
            <a:off x="916529" y="3548252"/>
            <a:ext cx="4858933" cy="2944623"/>
          </a:xfrm>
          <a:prstGeom prst="rect">
            <a:avLst/>
          </a:prstGeom>
        </p:spPr>
      </p:pic>
      <p:sp>
        <p:nvSpPr>
          <p:cNvPr id="7" name="Tekstvak 6">
            <a:extLst>
              <a:ext uri="{FF2B5EF4-FFF2-40B4-BE49-F238E27FC236}">
                <a16:creationId xmlns:a16="http://schemas.microsoft.com/office/drawing/2014/main" id="{C6E16038-1BB3-4DDF-BD5E-E5BC54EFD8CD}"/>
              </a:ext>
            </a:extLst>
          </p:cNvPr>
          <p:cNvSpPr txBox="1"/>
          <p:nvPr/>
        </p:nvSpPr>
        <p:spPr>
          <a:xfrm>
            <a:off x="3114675" y="1761868"/>
            <a:ext cx="6096000" cy="369332"/>
          </a:xfrm>
          <a:prstGeom prst="rect">
            <a:avLst/>
          </a:prstGeom>
          <a:noFill/>
        </p:spPr>
        <p:txBody>
          <a:bodyPr wrap="square">
            <a:spAutoFit/>
          </a:bodyPr>
          <a:lstStyle/>
          <a:p>
            <a:r>
              <a:rPr lang="nl-NL" dirty="0">
                <a:hlinkClick r:id="rId3"/>
              </a:rPr>
              <a:t>https://www.lsabewo</a:t>
            </a:r>
            <a:r>
              <a:rPr lang="nl-NL" dirty="0">
                <a:hlinkClick r:id="rId4"/>
              </a:rPr>
              <a:t>ners.nl/weg-met-de-participatieladder/</a:t>
            </a:r>
            <a:r>
              <a:rPr lang="nl-NL" dirty="0"/>
              <a:t> </a:t>
            </a:r>
          </a:p>
        </p:txBody>
      </p:sp>
    </p:spTree>
    <p:extLst>
      <p:ext uri="{BB962C8B-B14F-4D97-AF65-F5344CB8AC3E}">
        <p14:creationId xmlns:p14="http://schemas.microsoft.com/office/powerpoint/2010/main" val="324994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7BCAC-78EE-4C32-A841-AF9D2D01386E}"/>
              </a:ext>
            </a:extLst>
          </p:cNvPr>
          <p:cNvSpPr>
            <a:spLocks noGrp="1"/>
          </p:cNvSpPr>
          <p:nvPr>
            <p:ph type="title"/>
          </p:nvPr>
        </p:nvSpPr>
        <p:spPr/>
        <p:txBody>
          <a:bodyPr/>
          <a:lstStyle/>
          <a:p>
            <a:r>
              <a:rPr lang="nl-NL" dirty="0"/>
              <a:t>Aan de slag met LA3: </a:t>
            </a:r>
          </a:p>
        </p:txBody>
      </p:sp>
      <p:sp>
        <p:nvSpPr>
          <p:cNvPr id="4" name="Tekstvak 3">
            <a:extLst>
              <a:ext uri="{FF2B5EF4-FFF2-40B4-BE49-F238E27FC236}">
                <a16:creationId xmlns:a16="http://schemas.microsoft.com/office/drawing/2014/main" id="{42DCFC08-B8FD-4A8C-A527-44C4ED9CD977}"/>
              </a:ext>
            </a:extLst>
          </p:cNvPr>
          <p:cNvSpPr txBox="1"/>
          <p:nvPr/>
        </p:nvSpPr>
        <p:spPr>
          <a:xfrm>
            <a:off x="838200" y="1690062"/>
            <a:ext cx="5600700" cy="3477875"/>
          </a:xfrm>
          <a:prstGeom prst="rect">
            <a:avLst/>
          </a:prstGeom>
          <a:noFill/>
        </p:spPr>
        <p:txBody>
          <a:bodyPr wrap="square">
            <a:spAutoFit/>
          </a:bodyPr>
          <a:lstStyle/>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Onderzoek het begrip en de verschillende vormen van burgerparticipatie.</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Onderzoek welke vorm het beste aansluit bij jullie casus en de betrokken stakeholders</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Maak een keuze voor een specifieke vorm en onderbouw deze keuze   </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Werk deze vorm uit voor jullie casus  </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Maak een eenvoudig implementatieplan met in ieder geval de stappen, een planning en taakverdeling waarmee de gemeente deze vorm kan uitvoeren.</a:t>
            </a:r>
            <a:endParaRPr lang="nl-NL" sz="2000" dirty="0"/>
          </a:p>
        </p:txBody>
      </p:sp>
      <p:sp>
        <p:nvSpPr>
          <p:cNvPr id="5" name="Pijl: links 4">
            <a:extLst>
              <a:ext uri="{FF2B5EF4-FFF2-40B4-BE49-F238E27FC236}">
                <a16:creationId xmlns:a16="http://schemas.microsoft.com/office/drawing/2014/main" id="{550088BC-9B27-41F7-8926-BABE514DE6B7}"/>
              </a:ext>
            </a:extLst>
          </p:cNvPr>
          <p:cNvSpPr/>
          <p:nvPr/>
        </p:nvSpPr>
        <p:spPr>
          <a:xfrm>
            <a:off x="5772150" y="1181100"/>
            <a:ext cx="4924425" cy="1325563"/>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Veel op internet te vinden + op Wiki een notitie ‘Input LA3’. </a:t>
            </a:r>
          </a:p>
        </p:txBody>
      </p:sp>
      <p:sp>
        <p:nvSpPr>
          <p:cNvPr id="6" name="Pijl: links 5">
            <a:extLst>
              <a:ext uri="{FF2B5EF4-FFF2-40B4-BE49-F238E27FC236}">
                <a16:creationId xmlns:a16="http://schemas.microsoft.com/office/drawing/2014/main" id="{4A197004-E641-4101-A332-6E4F66416496}"/>
              </a:ext>
            </a:extLst>
          </p:cNvPr>
          <p:cNvSpPr/>
          <p:nvPr/>
        </p:nvSpPr>
        <p:spPr>
          <a:xfrm>
            <a:off x="6096000" y="3508375"/>
            <a:ext cx="5257800" cy="1685925"/>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 het zo concreet uit dat de mensen van de gemeente het zo kunnen uitvoeren. </a:t>
            </a:r>
          </a:p>
        </p:txBody>
      </p:sp>
    </p:spTree>
    <p:extLst>
      <p:ext uri="{BB962C8B-B14F-4D97-AF65-F5344CB8AC3E}">
        <p14:creationId xmlns:p14="http://schemas.microsoft.com/office/powerpoint/2010/main" val="195531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37B09-7078-46B9-8D11-9955F957C0E2}"/>
              </a:ext>
            </a:extLst>
          </p:cNvPr>
          <p:cNvSpPr>
            <a:spLocks noGrp="1"/>
          </p:cNvSpPr>
          <p:nvPr>
            <p:ph type="title"/>
          </p:nvPr>
        </p:nvSpPr>
        <p:spPr/>
        <p:txBody>
          <a:bodyPr/>
          <a:lstStyle/>
          <a:p>
            <a:r>
              <a:rPr lang="nl-NL" dirty="0"/>
              <a:t>Nog vragen? </a:t>
            </a:r>
          </a:p>
        </p:txBody>
      </p:sp>
      <p:sp>
        <p:nvSpPr>
          <p:cNvPr id="3" name="Rechthoek 2">
            <a:extLst>
              <a:ext uri="{FF2B5EF4-FFF2-40B4-BE49-F238E27FC236}">
                <a16:creationId xmlns:a16="http://schemas.microsoft.com/office/drawing/2014/main" id="{6A6A47F3-E0E3-4F65-A878-1E76025003B1}"/>
              </a:ext>
            </a:extLst>
          </p:cNvPr>
          <p:cNvSpPr/>
          <p:nvPr/>
        </p:nvSpPr>
        <p:spPr>
          <a:xfrm>
            <a:off x="5086350" y="3810000"/>
            <a:ext cx="5578677" cy="923330"/>
          </a:xfrm>
          <a:prstGeom prst="rect">
            <a:avLst/>
          </a:prstGeom>
          <a:noFill/>
        </p:spPr>
        <p:txBody>
          <a:bodyPr wrap="squar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Succes! </a:t>
            </a:r>
          </a:p>
        </p:txBody>
      </p:sp>
    </p:spTree>
    <p:extLst>
      <p:ext uri="{BB962C8B-B14F-4D97-AF65-F5344CB8AC3E}">
        <p14:creationId xmlns:p14="http://schemas.microsoft.com/office/powerpoint/2010/main" val="5260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CBA99-CBBE-4DA8-BBC6-BCB94352F5EF}"/>
              </a:ext>
            </a:extLst>
          </p:cNvPr>
          <p:cNvSpPr>
            <a:spLocks noGrp="1"/>
          </p:cNvSpPr>
          <p:nvPr>
            <p:ph type="title"/>
          </p:nvPr>
        </p:nvSpPr>
        <p:spPr/>
        <p:txBody>
          <a:bodyPr/>
          <a:lstStyle/>
          <a:p>
            <a:r>
              <a:rPr lang="nl-NL" dirty="0"/>
              <a:t>Inhoud presentatie</a:t>
            </a:r>
          </a:p>
        </p:txBody>
      </p:sp>
      <p:sp>
        <p:nvSpPr>
          <p:cNvPr id="3" name="Tekstvak 2">
            <a:extLst>
              <a:ext uri="{FF2B5EF4-FFF2-40B4-BE49-F238E27FC236}">
                <a16:creationId xmlns:a16="http://schemas.microsoft.com/office/drawing/2014/main" id="{E0C6856A-FEEC-4869-8E29-600534EE002A}"/>
              </a:ext>
            </a:extLst>
          </p:cNvPr>
          <p:cNvSpPr txBox="1"/>
          <p:nvPr/>
        </p:nvSpPr>
        <p:spPr>
          <a:xfrm>
            <a:off x="838200" y="1524000"/>
            <a:ext cx="6581775" cy="3416320"/>
          </a:xfrm>
          <a:prstGeom prst="rect">
            <a:avLst/>
          </a:prstGeom>
          <a:noFill/>
        </p:spPr>
        <p:txBody>
          <a:bodyPr wrap="square" rtlCol="0">
            <a:spAutoFit/>
          </a:bodyPr>
          <a:lstStyle/>
          <a:p>
            <a:pPr marL="342900" indent="-342900">
              <a:buAutoNum type="arabicPeriod"/>
            </a:pPr>
            <a:r>
              <a:rPr lang="nl-NL" dirty="0"/>
              <a:t>Link naar beoordelingsformulier van het verslag </a:t>
            </a:r>
          </a:p>
          <a:p>
            <a:pPr marL="342900" indent="-342900">
              <a:buAutoNum type="arabicPeriod"/>
            </a:pPr>
            <a:r>
              <a:rPr lang="nl-NL" dirty="0"/>
              <a:t>Wat IS burgerparticipatie?</a:t>
            </a:r>
          </a:p>
          <a:p>
            <a:pPr marL="342900" indent="-342900">
              <a:buAutoNum type="arabicPeriod"/>
            </a:pPr>
            <a:r>
              <a:rPr lang="nl-NL" dirty="0"/>
              <a:t>WAAROM burgerparticipatie?</a:t>
            </a:r>
          </a:p>
          <a:p>
            <a:pPr marL="342900" indent="-342900">
              <a:buAutoNum type="arabicPeriod"/>
            </a:pPr>
            <a:r>
              <a:rPr lang="nl-NL" dirty="0"/>
              <a:t>HOE dan? </a:t>
            </a:r>
          </a:p>
          <a:p>
            <a:pPr marL="342900" indent="-342900">
              <a:buAutoNum type="arabicPeriod"/>
            </a:pPr>
            <a:r>
              <a:rPr lang="nl-NL" dirty="0"/>
              <a:t>Theoretisch model</a:t>
            </a:r>
          </a:p>
          <a:p>
            <a:pPr marL="342900" indent="-342900">
              <a:buAutoNum type="arabicPeriod"/>
            </a:pPr>
            <a:r>
              <a:rPr lang="nl-NL" dirty="0"/>
              <a:t>Leerarrangement 3</a:t>
            </a:r>
          </a:p>
          <a:p>
            <a:pPr marL="342900" indent="-342900">
              <a:buAutoNum type="arabicPeriod"/>
            </a:pPr>
            <a:r>
              <a:rPr lang="nl-NL" dirty="0"/>
              <a:t>Aan de slag</a:t>
            </a:r>
          </a:p>
          <a:p>
            <a:endParaRPr lang="nl-NL" dirty="0"/>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346655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49748-C8DA-4644-B659-BAB3CEA309EE}"/>
              </a:ext>
            </a:extLst>
          </p:cNvPr>
          <p:cNvSpPr>
            <a:spLocks noGrp="1"/>
          </p:cNvSpPr>
          <p:nvPr>
            <p:ph type="title"/>
          </p:nvPr>
        </p:nvSpPr>
        <p:spPr>
          <a:xfrm>
            <a:off x="459963" y="173445"/>
            <a:ext cx="10515600" cy="1325563"/>
          </a:xfrm>
        </p:spPr>
        <p:txBody>
          <a:bodyPr/>
          <a:lstStyle/>
          <a:p>
            <a:r>
              <a:rPr lang="nl-NL" dirty="0"/>
              <a:t>Burgerparticipatie </a:t>
            </a:r>
          </a:p>
        </p:txBody>
      </p:sp>
      <p:pic>
        <p:nvPicPr>
          <p:cNvPr id="6" name="Afbeelding 5">
            <a:extLst>
              <a:ext uri="{FF2B5EF4-FFF2-40B4-BE49-F238E27FC236}">
                <a16:creationId xmlns:a16="http://schemas.microsoft.com/office/drawing/2014/main" id="{5632BFFE-158C-4765-B8C0-EF5A4F66A519}"/>
              </a:ext>
            </a:extLst>
          </p:cNvPr>
          <p:cNvPicPr>
            <a:picLocks noChangeAspect="1"/>
          </p:cNvPicPr>
          <p:nvPr/>
        </p:nvPicPr>
        <p:blipFill rotWithShape="1">
          <a:blip r:embed="rId2"/>
          <a:srcRect l="28903" t="29338" r="27286" b="53984"/>
          <a:stretch/>
        </p:blipFill>
        <p:spPr>
          <a:xfrm>
            <a:off x="97545" y="1141544"/>
            <a:ext cx="9923921" cy="2125138"/>
          </a:xfrm>
          <a:prstGeom prst="rect">
            <a:avLst/>
          </a:prstGeom>
        </p:spPr>
      </p:pic>
      <p:pic>
        <p:nvPicPr>
          <p:cNvPr id="8" name="Afbeelding 7">
            <a:extLst>
              <a:ext uri="{FF2B5EF4-FFF2-40B4-BE49-F238E27FC236}">
                <a16:creationId xmlns:a16="http://schemas.microsoft.com/office/drawing/2014/main" id="{B5350C5B-2212-4795-A5C5-45DCEE3556EF}"/>
              </a:ext>
            </a:extLst>
          </p:cNvPr>
          <p:cNvPicPr>
            <a:picLocks noChangeAspect="1"/>
          </p:cNvPicPr>
          <p:nvPr/>
        </p:nvPicPr>
        <p:blipFill rotWithShape="1">
          <a:blip r:embed="rId2"/>
          <a:srcRect l="28811" t="64065" r="26463" b="8130"/>
          <a:stretch/>
        </p:blipFill>
        <p:spPr>
          <a:xfrm>
            <a:off x="97545" y="3131119"/>
            <a:ext cx="10161577" cy="3553436"/>
          </a:xfrm>
          <a:prstGeom prst="rect">
            <a:avLst/>
          </a:prstGeom>
        </p:spPr>
      </p:pic>
      <p:sp>
        <p:nvSpPr>
          <p:cNvPr id="9" name="Ovaal 8">
            <a:extLst>
              <a:ext uri="{FF2B5EF4-FFF2-40B4-BE49-F238E27FC236}">
                <a16:creationId xmlns:a16="http://schemas.microsoft.com/office/drawing/2014/main" id="{2E3B6BEA-68DE-410B-9484-6BD308AAEFE7}"/>
              </a:ext>
            </a:extLst>
          </p:cNvPr>
          <p:cNvSpPr/>
          <p:nvPr/>
        </p:nvSpPr>
        <p:spPr>
          <a:xfrm>
            <a:off x="971549" y="1914524"/>
            <a:ext cx="4895851" cy="151447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60614A58-8037-4ACF-BC05-686146916C27}"/>
              </a:ext>
            </a:extLst>
          </p:cNvPr>
          <p:cNvSpPr/>
          <p:nvPr/>
        </p:nvSpPr>
        <p:spPr>
          <a:xfrm>
            <a:off x="1114424" y="4898793"/>
            <a:ext cx="4895851" cy="151447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1189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1AB08-1E1D-4E80-AC23-850413E00067}"/>
              </a:ext>
            </a:extLst>
          </p:cNvPr>
          <p:cNvSpPr>
            <a:spLocks noGrp="1"/>
          </p:cNvSpPr>
          <p:nvPr>
            <p:ph type="title"/>
          </p:nvPr>
        </p:nvSpPr>
        <p:spPr/>
        <p:txBody>
          <a:bodyPr/>
          <a:lstStyle/>
          <a:p>
            <a:r>
              <a:rPr lang="nl-NL" dirty="0"/>
              <a:t>Burgerparticipatie: wat is het? </a:t>
            </a:r>
          </a:p>
        </p:txBody>
      </p:sp>
      <p:sp>
        <p:nvSpPr>
          <p:cNvPr id="4" name="Tekstvak 3">
            <a:extLst>
              <a:ext uri="{FF2B5EF4-FFF2-40B4-BE49-F238E27FC236}">
                <a16:creationId xmlns:a16="http://schemas.microsoft.com/office/drawing/2014/main" id="{53A7E542-8C8A-41C5-9DF7-F058A1B3FBAB}"/>
              </a:ext>
            </a:extLst>
          </p:cNvPr>
          <p:cNvSpPr txBox="1"/>
          <p:nvPr/>
        </p:nvSpPr>
        <p:spPr>
          <a:xfrm>
            <a:off x="929640" y="1498015"/>
            <a:ext cx="9951720" cy="1200329"/>
          </a:xfrm>
          <a:prstGeom prst="rect">
            <a:avLst/>
          </a:prstGeom>
          <a:noFill/>
        </p:spPr>
        <p:txBody>
          <a:bodyPr wrap="square">
            <a:spAutoFit/>
          </a:bodyPr>
          <a:lstStyle/>
          <a:p>
            <a:r>
              <a:rPr lang="nl-NL" sz="2400" dirty="0">
                <a:solidFill>
                  <a:schemeClr val="accent6"/>
                </a:solidFill>
              </a:rPr>
              <a:t>Burgerparticipatie is een verzameling van instrumenten die </a:t>
            </a:r>
            <a:r>
              <a:rPr lang="nl-NL" sz="2400" b="1" dirty="0">
                <a:solidFill>
                  <a:schemeClr val="accent6"/>
                </a:solidFill>
              </a:rPr>
              <a:t>een gemeente </a:t>
            </a:r>
            <a:r>
              <a:rPr lang="nl-NL" sz="2400" dirty="0">
                <a:solidFill>
                  <a:schemeClr val="accent6"/>
                </a:solidFill>
              </a:rPr>
              <a:t>kan inzetten om inwoners te betrekken bij het beleid en de plannen van de gemeente.   </a:t>
            </a:r>
          </a:p>
        </p:txBody>
      </p:sp>
      <p:sp>
        <p:nvSpPr>
          <p:cNvPr id="7" name="Tekstvak 6">
            <a:extLst>
              <a:ext uri="{FF2B5EF4-FFF2-40B4-BE49-F238E27FC236}">
                <a16:creationId xmlns:a16="http://schemas.microsoft.com/office/drawing/2014/main" id="{DCEBAA2C-00EA-42EF-9478-36AFFFEAB47B}"/>
              </a:ext>
            </a:extLst>
          </p:cNvPr>
          <p:cNvSpPr txBox="1"/>
          <p:nvPr/>
        </p:nvSpPr>
        <p:spPr>
          <a:xfrm>
            <a:off x="929640" y="3008605"/>
            <a:ext cx="10134600" cy="3046988"/>
          </a:xfrm>
          <a:prstGeom prst="rect">
            <a:avLst/>
          </a:prstGeom>
          <a:noFill/>
        </p:spPr>
        <p:txBody>
          <a:bodyPr wrap="square">
            <a:spAutoFit/>
          </a:bodyPr>
          <a:lstStyle/>
          <a:p>
            <a:r>
              <a:rPr lang="nl-NL" sz="2400" dirty="0"/>
              <a:t>Wanneer we </a:t>
            </a:r>
            <a:r>
              <a:rPr lang="nl-NL" sz="2400" b="1" dirty="0">
                <a:solidFill>
                  <a:schemeClr val="accent6"/>
                </a:solidFill>
              </a:rPr>
              <a:t>eigenaarschap </a:t>
            </a:r>
            <a:r>
              <a:rPr lang="nl-NL" sz="2400" dirty="0"/>
              <a:t>willen bereiken bij inwoners en </a:t>
            </a:r>
            <a:r>
              <a:rPr lang="nl-NL" sz="2400" dirty="0" err="1"/>
              <a:t>stakelholders</a:t>
            </a:r>
            <a:r>
              <a:rPr lang="nl-NL" sz="2400" dirty="0"/>
              <a:t> dan zullen we hen ook </a:t>
            </a:r>
            <a:r>
              <a:rPr lang="nl-NL" sz="2400" b="1" dirty="0">
                <a:solidFill>
                  <a:schemeClr val="accent6"/>
                </a:solidFill>
              </a:rPr>
              <a:t>werkelijk inspraak moeten geven</a:t>
            </a:r>
            <a:r>
              <a:rPr lang="nl-NL" sz="2400" dirty="0"/>
              <a:t>. We zullen transparante manieren van besluitvorming moeten gebruiken waarop alle partijen kunnen vertrouwen. </a:t>
            </a:r>
          </a:p>
          <a:p>
            <a:r>
              <a:rPr lang="nl-NL" sz="2400" dirty="0"/>
              <a:t>We hebben eerlijke en open processen nodig, met alle betrokkenen. Wereldwijde ervaringen tonen aan dat dit werkt. Dus laten we ophouden met mensen een worst voorhouden en gaan voor gezamenlijk eigenaarschap, om massale teleurstelling te voorkomen. </a:t>
            </a:r>
          </a:p>
        </p:txBody>
      </p:sp>
    </p:spTree>
    <p:extLst>
      <p:ext uri="{BB962C8B-B14F-4D97-AF65-F5344CB8AC3E}">
        <p14:creationId xmlns:p14="http://schemas.microsoft.com/office/powerpoint/2010/main" val="29959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599A4-3031-4409-AB9E-1E7C895B8EAA}"/>
              </a:ext>
            </a:extLst>
          </p:cNvPr>
          <p:cNvSpPr>
            <a:spLocks noGrp="1"/>
          </p:cNvSpPr>
          <p:nvPr>
            <p:ph type="title"/>
          </p:nvPr>
        </p:nvSpPr>
        <p:spPr>
          <a:xfrm>
            <a:off x="733425" y="384175"/>
            <a:ext cx="10515600" cy="1325563"/>
          </a:xfrm>
        </p:spPr>
        <p:txBody>
          <a:bodyPr/>
          <a:lstStyle/>
          <a:p>
            <a:r>
              <a:rPr lang="nl-NL" dirty="0"/>
              <a:t>Waarom burgerparticipatie? </a:t>
            </a:r>
          </a:p>
        </p:txBody>
      </p:sp>
      <p:sp>
        <p:nvSpPr>
          <p:cNvPr id="4" name="Tekstvak 3">
            <a:extLst>
              <a:ext uri="{FF2B5EF4-FFF2-40B4-BE49-F238E27FC236}">
                <a16:creationId xmlns:a16="http://schemas.microsoft.com/office/drawing/2014/main" id="{50940F88-4E4E-474D-939C-A9550E8821BB}"/>
              </a:ext>
            </a:extLst>
          </p:cNvPr>
          <p:cNvSpPr txBox="1"/>
          <p:nvPr/>
        </p:nvSpPr>
        <p:spPr>
          <a:xfrm>
            <a:off x="785812" y="1499444"/>
            <a:ext cx="10620375" cy="4462760"/>
          </a:xfrm>
          <a:prstGeom prst="rect">
            <a:avLst/>
          </a:prstGeom>
          <a:noFill/>
        </p:spPr>
        <p:txBody>
          <a:bodyPr wrap="square">
            <a:spAutoFit/>
          </a:bodyPr>
          <a:lstStyle/>
          <a:p>
            <a:pPr algn="l"/>
            <a:r>
              <a:rPr lang="nl-NL" sz="2000" b="0" i="0" dirty="0">
                <a:effectLst/>
                <a:latin typeface="Roboto" panose="02000000000000000000" pitchFamily="2" charset="0"/>
              </a:rPr>
              <a:t>Burgerparticipatie </a:t>
            </a:r>
            <a:r>
              <a:rPr lang="nl-NL" sz="2000" dirty="0">
                <a:latin typeface="Roboto" panose="02000000000000000000" pitchFamily="2" charset="0"/>
              </a:rPr>
              <a:t>heeft zich in de loop dan de jaren ontwikkeld: </a:t>
            </a:r>
            <a:r>
              <a:rPr lang="nl-NL" sz="2000" b="0" i="0" dirty="0">
                <a:effectLst/>
                <a:latin typeface="Roboto" panose="02000000000000000000" pitchFamily="2" charset="0"/>
              </a:rPr>
              <a:t>waar in de vorige eeuw er nog een grote afstand was tussen de overheid en de burgers, is die afstand de afgelopen jaren alleen maar afgenomen. </a:t>
            </a:r>
          </a:p>
          <a:p>
            <a:pPr algn="l"/>
            <a:endParaRPr lang="nl-NL" sz="2000" dirty="0">
              <a:latin typeface="Roboto" panose="02000000000000000000" pitchFamily="2" charset="0"/>
            </a:endParaRPr>
          </a:p>
          <a:p>
            <a:pPr algn="l"/>
            <a:r>
              <a:rPr lang="nl-NL" sz="2000" b="1" i="0" dirty="0">
                <a:solidFill>
                  <a:schemeClr val="accent6"/>
                </a:solidFill>
                <a:effectLst/>
                <a:latin typeface="Roboto" panose="02000000000000000000" pitchFamily="2" charset="0"/>
              </a:rPr>
              <a:t>Politici </a:t>
            </a:r>
            <a:r>
              <a:rPr lang="nl-NL" sz="2000" b="0" i="0" dirty="0">
                <a:effectLst/>
                <a:latin typeface="Roboto" panose="02000000000000000000" pitchFamily="2" charset="0"/>
              </a:rPr>
              <a:t>zijn gaan beseffen dat burgers de basis vormen van hun agenda, en daarnaast hebben sociale media een grote rol gespeeld in de opkomst van actief burgerschap en burgerparticipatie in het algemeen.</a:t>
            </a:r>
          </a:p>
          <a:p>
            <a:pPr algn="l"/>
            <a:endParaRPr lang="nl-NL" sz="2000" b="0" i="0" dirty="0">
              <a:effectLst/>
              <a:latin typeface="Roboto" panose="02000000000000000000" pitchFamily="2" charset="0"/>
            </a:endParaRPr>
          </a:p>
          <a:p>
            <a:pPr algn="l"/>
            <a:r>
              <a:rPr lang="nl-NL" sz="2000" b="0" i="0" dirty="0">
                <a:effectLst/>
                <a:latin typeface="Roboto" panose="02000000000000000000" pitchFamily="2" charset="0"/>
              </a:rPr>
              <a:t>De trend zal waarschijnlijk een nog grotere impuls krijgen rondom juli 2022, als de zogeheten </a:t>
            </a:r>
            <a:r>
              <a:rPr lang="nl-NL" sz="2000" b="1" i="0" dirty="0">
                <a:solidFill>
                  <a:schemeClr val="accent6"/>
                </a:solidFill>
                <a:effectLst/>
                <a:latin typeface="Roboto" panose="02000000000000000000" pitchFamily="2" charset="0"/>
              </a:rPr>
              <a:t>Omgevingswet</a:t>
            </a:r>
            <a:r>
              <a:rPr lang="nl-NL" sz="2000" b="0" i="0" dirty="0">
                <a:effectLst/>
                <a:latin typeface="Roboto" panose="02000000000000000000" pitchFamily="2" charset="0"/>
              </a:rPr>
              <a:t> intreedt. Deze wet is een modernisatie en een bundeling van alle wetten en regels die van toepassing zijn op onze leefomgeving. De Omgevingswet legt meer verantwoordelijkheid bij burgers zelf, waarbij het de bedoeling is dat met lokale initiatieven oplossingen worden gevonden voor maatschappelijke problemen en dat burgers zelf directe invloed hebben op hun leefomgeving.</a:t>
            </a:r>
          </a:p>
        </p:txBody>
      </p:sp>
    </p:spTree>
    <p:extLst>
      <p:ext uri="{BB962C8B-B14F-4D97-AF65-F5344CB8AC3E}">
        <p14:creationId xmlns:p14="http://schemas.microsoft.com/office/powerpoint/2010/main" val="365167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Gezocht: ideeën om Aalsmeer aantrekkelijker te maken">
            <a:hlinkClick r:id="" action="ppaction://media"/>
            <a:extLst>
              <a:ext uri="{FF2B5EF4-FFF2-40B4-BE49-F238E27FC236}">
                <a16:creationId xmlns:a16="http://schemas.microsoft.com/office/drawing/2014/main" id="{5143F6B2-725A-42D2-AECD-8277DE662DD5}"/>
              </a:ext>
            </a:extLst>
          </p:cNvPr>
          <p:cNvPicPr>
            <a:picLocks noRot="1" noChangeAspect="1"/>
          </p:cNvPicPr>
          <p:nvPr>
            <a:videoFile r:link="rId1"/>
          </p:nvPr>
        </p:nvPicPr>
        <p:blipFill>
          <a:blip r:embed="rId3"/>
          <a:stretch>
            <a:fillRect/>
          </a:stretch>
        </p:blipFill>
        <p:spPr>
          <a:xfrm>
            <a:off x="706909" y="1746594"/>
            <a:ext cx="5458175" cy="3083869"/>
          </a:xfrm>
          <a:prstGeom prst="rect">
            <a:avLst/>
          </a:prstGeom>
        </p:spPr>
      </p:pic>
      <p:sp>
        <p:nvSpPr>
          <p:cNvPr id="3" name="Tekstvak 2">
            <a:extLst>
              <a:ext uri="{FF2B5EF4-FFF2-40B4-BE49-F238E27FC236}">
                <a16:creationId xmlns:a16="http://schemas.microsoft.com/office/drawing/2014/main" id="{054DDB31-1D4B-44EE-A508-90E73B8F9257}"/>
              </a:ext>
            </a:extLst>
          </p:cNvPr>
          <p:cNvSpPr txBox="1"/>
          <p:nvPr/>
        </p:nvSpPr>
        <p:spPr>
          <a:xfrm>
            <a:off x="553440" y="5633429"/>
            <a:ext cx="10197414" cy="646331"/>
          </a:xfrm>
          <a:prstGeom prst="rect">
            <a:avLst/>
          </a:prstGeom>
          <a:noFill/>
        </p:spPr>
        <p:txBody>
          <a:bodyPr wrap="square">
            <a:spAutoFit/>
          </a:bodyPr>
          <a:lstStyle/>
          <a:p>
            <a:r>
              <a:rPr lang="nl-NL" dirty="0">
                <a:hlinkClick r:id="rId4"/>
              </a:rPr>
              <a:t>https://www.citizenlab.co/blog/case-study/case-study-ideeen-verzamelen-voor-een-mooier-aalsmeer/?lang=nl</a:t>
            </a:r>
            <a:r>
              <a:rPr lang="nl-NL" dirty="0"/>
              <a:t> </a:t>
            </a:r>
          </a:p>
        </p:txBody>
      </p:sp>
      <p:sp>
        <p:nvSpPr>
          <p:cNvPr id="4" name="Tekstvak 3">
            <a:extLst>
              <a:ext uri="{FF2B5EF4-FFF2-40B4-BE49-F238E27FC236}">
                <a16:creationId xmlns:a16="http://schemas.microsoft.com/office/drawing/2014/main" id="{EDBDD1FD-AE1C-4524-A6FF-F7DE9264814B}"/>
              </a:ext>
            </a:extLst>
          </p:cNvPr>
          <p:cNvSpPr txBox="1"/>
          <p:nvPr/>
        </p:nvSpPr>
        <p:spPr>
          <a:xfrm>
            <a:off x="706909" y="215554"/>
            <a:ext cx="10330249" cy="1200329"/>
          </a:xfrm>
          <a:prstGeom prst="rect">
            <a:avLst/>
          </a:prstGeom>
          <a:noFill/>
        </p:spPr>
        <p:txBody>
          <a:bodyPr wrap="square" rtlCol="0">
            <a:spAutoFit/>
          </a:bodyPr>
          <a:lstStyle/>
          <a:p>
            <a:r>
              <a:rPr lang="nl-NL" sz="3600" dirty="0"/>
              <a:t>Burgerparticipatie: hoe doe je dat? </a:t>
            </a:r>
          </a:p>
          <a:p>
            <a:r>
              <a:rPr lang="nl-NL" sz="3600" dirty="0"/>
              <a:t>Voorbeeld: Aalsmeer</a:t>
            </a:r>
          </a:p>
        </p:txBody>
      </p:sp>
      <p:sp>
        <p:nvSpPr>
          <p:cNvPr id="5" name="Tekstvak 4">
            <a:extLst>
              <a:ext uri="{FF2B5EF4-FFF2-40B4-BE49-F238E27FC236}">
                <a16:creationId xmlns:a16="http://schemas.microsoft.com/office/drawing/2014/main" id="{615A0B6E-E0DE-451A-A31C-C08F5232934C}"/>
              </a:ext>
            </a:extLst>
          </p:cNvPr>
          <p:cNvSpPr txBox="1"/>
          <p:nvPr/>
        </p:nvSpPr>
        <p:spPr>
          <a:xfrm>
            <a:off x="553440" y="5161174"/>
            <a:ext cx="8353168" cy="400110"/>
          </a:xfrm>
          <a:prstGeom prst="rect">
            <a:avLst/>
          </a:prstGeom>
          <a:noFill/>
        </p:spPr>
        <p:txBody>
          <a:bodyPr wrap="square" rtlCol="0">
            <a:spAutoFit/>
          </a:bodyPr>
          <a:lstStyle/>
          <a:p>
            <a:r>
              <a:rPr lang="nl-NL" sz="2000" dirty="0"/>
              <a:t>BRON = </a:t>
            </a:r>
            <a:r>
              <a:rPr lang="nl-NL" sz="2000" dirty="0" err="1"/>
              <a:t>Citizenlab</a:t>
            </a:r>
            <a:r>
              <a:rPr lang="nl-NL" sz="2000" dirty="0"/>
              <a:t>, expert in digitale burgerparticipatie </a:t>
            </a:r>
          </a:p>
        </p:txBody>
      </p:sp>
    </p:spTree>
    <p:extLst>
      <p:ext uri="{BB962C8B-B14F-4D97-AF65-F5344CB8AC3E}">
        <p14:creationId xmlns:p14="http://schemas.microsoft.com/office/powerpoint/2010/main" val="19244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2E40FC-C956-4328-8A33-8C1B031F56D0}"/>
              </a:ext>
            </a:extLst>
          </p:cNvPr>
          <p:cNvPicPr>
            <a:picLocks noChangeAspect="1"/>
          </p:cNvPicPr>
          <p:nvPr/>
        </p:nvPicPr>
        <p:blipFill>
          <a:blip r:embed="rId2"/>
          <a:stretch>
            <a:fillRect/>
          </a:stretch>
        </p:blipFill>
        <p:spPr>
          <a:xfrm>
            <a:off x="7252773" y="1536174"/>
            <a:ext cx="4418727" cy="2959626"/>
          </a:xfrm>
          <a:prstGeom prst="rect">
            <a:avLst/>
          </a:prstGeom>
        </p:spPr>
      </p:pic>
      <p:sp>
        <p:nvSpPr>
          <p:cNvPr id="2" name="Titel 1">
            <a:extLst>
              <a:ext uri="{FF2B5EF4-FFF2-40B4-BE49-F238E27FC236}">
                <a16:creationId xmlns:a16="http://schemas.microsoft.com/office/drawing/2014/main" id="{B2AFE8AB-417C-4646-99C1-42506729B2A5}"/>
              </a:ext>
            </a:extLst>
          </p:cNvPr>
          <p:cNvSpPr>
            <a:spLocks noGrp="1"/>
          </p:cNvSpPr>
          <p:nvPr>
            <p:ph type="title"/>
          </p:nvPr>
        </p:nvSpPr>
        <p:spPr>
          <a:xfrm>
            <a:off x="769669" y="210611"/>
            <a:ext cx="10515600" cy="1325563"/>
          </a:xfrm>
        </p:spPr>
        <p:txBody>
          <a:bodyPr/>
          <a:lstStyle/>
          <a:p>
            <a:r>
              <a:rPr lang="nl-NL" dirty="0"/>
              <a:t>Voorbeeld: Leiden</a:t>
            </a:r>
          </a:p>
        </p:txBody>
      </p:sp>
      <p:sp>
        <p:nvSpPr>
          <p:cNvPr id="6" name="Tekstvak 5">
            <a:extLst>
              <a:ext uri="{FF2B5EF4-FFF2-40B4-BE49-F238E27FC236}">
                <a16:creationId xmlns:a16="http://schemas.microsoft.com/office/drawing/2014/main" id="{064722F5-1C1D-42AB-AD15-0618505C9D29}"/>
              </a:ext>
            </a:extLst>
          </p:cNvPr>
          <p:cNvSpPr txBox="1"/>
          <p:nvPr/>
        </p:nvSpPr>
        <p:spPr>
          <a:xfrm>
            <a:off x="769669" y="1382286"/>
            <a:ext cx="6088331" cy="4093428"/>
          </a:xfrm>
          <a:prstGeom prst="rect">
            <a:avLst/>
          </a:prstGeom>
          <a:noFill/>
        </p:spPr>
        <p:txBody>
          <a:bodyPr wrap="square">
            <a:spAutoFit/>
          </a:bodyPr>
          <a:lstStyle/>
          <a:p>
            <a:r>
              <a:rPr lang="nl-NL" sz="2000" dirty="0"/>
              <a:t>De gemeente Leiden benut haar participatieplatform optimaal om input te verzamelen voor diverse stadsontwikkelingsprojecten. </a:t>
            </a:r>
          </a:p>
          <a:p>
            <a:endParaRPr lang="nl-NL" sz="2000" dirty="0"/>
          </a:p>
          <a:p>
            <a:r>
              <a:rPr lang="nl-NL" sz="2000" dirty="0"/>
              <a:t>Nadat Leiden begin 2020 haar online burgerparticipatieplatform lanceerde werden er meteen  verschillende participatieprojecten opgestart. </a:t>
            </a:r>
          </a:p>
          <a:p>
            <a:endParaRPr lang="nl-NL" sz="2000" dirty="0"/>
          </a:p>
          <a:p>
            <a:r>
              <a:rPr lang="nl-NL" sz="2000" dirty="0"/>
              <a:t>Wat opvalt binnen deze projecten is dat de gemeente verschillende participatiemethoden combineert. Inwoners kunnen vaak kiezen of ze bijvoorbeeld een survey invullen, een idee plaatsen of deelnemen aan een online workshop.</a:t>
            </a:r>
          </a:p>
        </p:txBody>
      </p:sp>
    </p:spTree>
    <p:extLst>
      <p:ext uri="{BB962C8B-B14F-4D97-AF65-F5344CB8AC3E}">
        <p14:creationId xmlns:p14="http://schemas.microsoft.com/office/powerpoint/2010/main" val="79273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C683F-5A00-4045-8118-5A76107742A4}"/>
              </a:ext>
            </a:extLst>
          </p:cNvPr>
          <p:cNvSpPr>
            <a:spLocks noGrp="1"/>
          </p:cNvSpPr>
          <p:nvPr>
            <p:ph type="title"/>
          </p:nvPr>
        </p:nvSpPr>
        <p:spPr>
          <a:xfrm>
            <a:off x="677918" y="404409"/>
            <a:ext cx="10515600" cy="1325563"/>
          </a:xfrm>
        </p:spPr>
        <p:txBody>
          <a:bodyPr/>
          <a:lstStyle/>
          <a:p>
            <a:r>
              <a:rPr lang="nl-NL" dirty="0"/>
              <a:t>Uit leerjaar 1: bewonersparticipatie</a:t>
            </a:r>
          </a:p>
        </p:txBody>
      </p:sp>
      <p:pic>
        <p:nvPicPr>
          <p:cNvPr id="3" name="Picture 2">
            <a:extLst>
              <a:ext uri="{FF2B5EF4-FFF2-40B4-BE49-F238E27FC236}">
                <a16:creationId xmlns:a16="http://schemas.microsoft.com/office/drawing/2014/main" id="{4ECB2A3E-FDD9-4F25-8C74-6D07C4A4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03" y="1918575"/>
            <a:ext cx="36576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2D7C94F-707A-4F04-8831-A2457EB8A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380" y="1918575"/>
            <a:ext cx="365760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3E22912-1807-4907-91A3-0D732CFD6D3A}"/>
              </a:ext>
            </a:extLst>
          </p:cNvPr>
          <p:cNvSpPr txBox="1"/>
          <p:nvPr/>
        </p:nvSpPr>
        <p:spPr>
          <a:xfrm>
            <a:off x="1019503" y="2257253"/>
            <a:ext cx="1534511" cy="369332"/>
          </a:xfrm>
          <a:prstGeom prst="rect">
            <a:avLst/>
          </a:prstGeom>
          <a:solidFill>
            <a:schemeClr val="accent2"/>
          </a:solidFill>
        </p:spPr>
        <p:txBody>
          <a:bodyPr wrap="square" rtlCol="0">
            <a:spAutoFit/>
          </a:bodyPr>
          <a:lstStyle/>
          <a:p>
            <a:endParaRPr lang="nl-NL" dirty="0"/>
          </a:p>
        </p:txBody>
      </p:sp>
      <p:sp>
        <p:nvSpPr>
          <p:cNvPr id="6" name="Tekstvak 5">
            <a:extLst>
              <a:ext uri="{FF2B5EF4-FFF2-40B4-BE49-F238E27FC236}">
                <a16:creationId xmlns:a16="http://schemas.microsoft.com/office/drawing/2014/main" id="{B2021414-7588-4B58-A37F-30A840349C68}"/>
              </a:ext>
            </a:extLst>
          </p:cNvPr>
          <p:cNvSpPr txBox="1"/>
          <p:nvPr/>
        </p:nvSpPr>
        <p:spPr>
          <a:xfrm>
            <a:off x="1019503" y="2943945"/>
            <a:ext cx="1418897" cy="369332"/>
          </a:xfrm>
          <a:prstGeom prst="rect">
            <a:avLst/>
          </a:prstGeom>
          <a:solidFill>
            <a:schemeClr val="accent2"/>
          </a:solidFill>
        </p:spPr>
        <p:txBody>
          <a:bodyPr wrap="square" rtlCol="0">
            <a:spAutoFit/>
          </a:bodyPr>
          <a:lstStyle/>
          <a:p>
            <a:endParaRPr lang="nl-NL" dirty="0"/>
          </a:p>
        </p:txBody>
      </p:sp>
      <p:sp>
        <p:nvSpPr>
          <p:cNvPr id="7" name="Tekstvak 6">
            <a:extLst>
              <a:ext uri="{FF2B5EF4-FFF2-40B4-BE49-F238E27FC236}">
                <a16:creationId xmlns:a16="http://schemas.microsoft.com/office/drawing/2014/main" id="{C3AE5AE4-B2EC-4632-91A0-521BE0095085}"/>
              </a:ext>
            </a:extLst>
          </p:cNvPr>
          <p:cNvSpPr txBox="1"/>
          <p:nvPr/>
        </p:nvSpPr>
        <p:spPr>
          <a:xfrm>
            <a:off x="677918" y="3681147"/>
            <a:ext cx="1418897" cy="369332"/>
          </a:xfrm>
          <a:prstGeom prst="rect">
            <a:avLst/>
          </a:prstGeom>
          <a:solidFill>
            <a:schemeClr val="accent2"/>
          </a:solidFill>
        </p:spPr>
        <p:txBody>
          <a:bodyPr wrap="square" rtlCol="0">
            <a:spAutoFit/>
          </a:bodyPr>
          <a:lstStyle/>
          <a:p>
            <a:endParaRPr lang="nl-NL" dirty="0"/>
          </a:p>
        </p:txBody>
      </p:sp>
      <p:sp>
        <p:nvSpPr>
          <p:cNvPr id="8" name="Tekstvak 7">
            <a:extLst>
              <a:ext uri="{FF2B5EF4-FFF2-40B4-BE49-F238E27FC236}">
                <a16:creationId xmlns:a16="http://schemas.microsoft.com/office/drawing/2014/main" id="{21E92E76-6DBE-420B-82C7-CFAD5B463903}"/>
              </a:ext>
            </a:extLst>
          </p:cNvPr>
          <p:cNvSpPr txBox="1"/>
          <p:nvPr/>
        </p:nvSpPr>
        <p:spPr>
          <a:xfrm>
            <a:off x="888123" y="4338647"/>
            <a:ext cx="1418897" cy="369332"/>
          </a:xfrm>
          <a:prstGeom prst="rect">
            <a:avLst/>
          </a:prstGeom>
          <a:solidFill>
            <a:schemeClr val="accent2"/>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7360390D-0282-4D82-8453-917D9A0C2941}"/>
              </a:ext>
            </a:extLst>
          </p:cNvPr>
          <p:cNvSpPr txBox="1"/>
          <p:nvPr/>
        </p:nvSpPr>
        <p:spPr>
          <a:xfrm>
            <a:off x="677918" y="4986376"/>
            <a:ext cx="1418897" cy="369332"/>
          </a:xfrm>
          <a:prstGeom prst="rect">
            <a:avLst/>
          </a:prstGeom>
          <a:solidFill>
            <a:schemeClr val="accent2"/>
          </a:solidFill>
        </p:spPr>
        <p:txBody>
          <a:bodyPr wrap="square" rtlCol="0">
            <a:spAutoFit/>
          </a:bodyPr>
          <a:lstStyle/>
          <a:p>
            <a:endParaRPr lang="nl-NL" dirty="0"/>
          </a:p>
        </p:txBody>
      </p:sp>
    </p:spTree>
    <p:extLst>
      <p:ext uri="{BB962C8B-B14F-4D97-AF65-F5344CB8AC3E}">
        <p14:creationId xmlns:p14="http://schemas.microsoft.com/office/powerpoint/2010/main" val="37760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03C26-937A-49FC-94C0-871BA2DB4047}"/>
              </a:ext>
            </a:extLst>
          </p:cNvPr>
          <p:cNvSpPr>
            <a:spLocks noGrp="1"/>
          </p:cNvSpPr>
          <p:nvPr>
            <p:ph type="title"/>
          </p:nvPr>
        </p:nvSpPr>
        <p:spPr/>
        <p:txBody>
          <a:bodyPr/>
          <a:lstStyle/>
          <a:p>
            <a:r>
              <a:rPr lang="nl-NL" dirty="0"/>
              <a:t>NIEUW voor leerjaar 3:</a:t>
            </a:r>
          </a:p>
        </p:txBody>
      </p:sp>
      <p:pic>
        <p:nvPicPr>
          <p:cNvPr id="2050" name="Picture 2">
            <a:extLst>
              <a:ext uri="{FF2B5EF4-FFF2-40B4-BE49-F238E27FC236}">
                <a16:creationId xmlns:a16="http://schemas.microsoft.com/office/drawing/2014/main" id="{11E1572A-3635-41A4-B1D6-268D4E0A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306" y="1460494"/>
            <a:ext cx="7122808" cy="5397506"/>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F7DA48F7-518D-40EB-92F8-63E0711A294E}"/>
              </a:ext>
            </a:extLst>
          </p:cNvPr>
          <p:cNvSpPr/>
          <p:nvPr/>
        </p:nvSpPr>
        <p:spPr>
          <a:xfrm>
            <a:off x="209550" y="3076575"/>
            <a:ext cx="1828800" cy="120015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bewoners</a:t>
            </a:r>
          </a:p>
        </p:txBody>
      </p:sp>
      <p:sp>
        <p:nvSpPr>
          <p:cNvPr id="4" name="Pijl: links 3">
            <a:extLst>
              <a:ext uri="{FF2B5EF4-FFF2-40B4-BE49-F238E27FC236}">
                <a16:creationId xmlns:a16="http://schemas.microsoft.com/office/drawing/2014/main" id="{63E8B2D3-CDDD-4F3B-B86E-68AB596F1B50}"/>
              </a:ext>
            </a:extLst>
          </p:cNvPr>
          <p:cNvSpPr/>
          <p:nvPr/>
        </p:nvSpPr>
        <p:spPr>
          <a:xfrm>
            <a:off x="9382125" y="3190875"/>
            <a:ext cx="2266950" cy="108585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bestuurders</a:t>
            </a:r>
          </a:p>
        </p:txBody>
      </p:sp>
    </p:spTree>
    <p:extLst>
      <p:ext uri="{BB962C8B-B14F-4D97-AF65-F5344CB8AC3E}">
        <p14:creationId xmlns:p14="http://schemas.microsoft.com/office/powerpoint/2010/main" val="33878622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F752D6-70AA-4284-B829-FB8A81254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EAF0A7-F182-40EF-9636-C845A849526D}">
  <ds:schemaRefs>
    <ds:schemaRef ds:uri="http://schemas.microsoft.com/sharepoint/v3/contenttype/forms"/>
  </ds:schemaRefs>
</ds:datastoreItem>
</file>

<file path=customXml/itemProps3.xml><?xml version="1.0" encoding="utf-8"?>
<ds:datastoreItem xmlns:ds="http://schemas.openxmlformats.org/officeDocument/2006/customXml" ds:itemID="{028C8EBC-8916-47CE-A638-822A21A3D410}">
  <ds:schemaRefs>
    <ds:schemaRef ds:uri="2c4f0c93-2979-4f27-aab2-70de95932352"/>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6f82ce1-f6df-49a5-8b49-cf8409a27aa4"/>
  </ds:schemaRefs>
</ds:datastoreItem>
</file>

<file path=docProps/app.xml><?xml version="1.0" encoding="utf-8"?>
<Properties xmlns="http://schemas.openxmlformats.org/officeDocument/2006/extended-properties" xmlns:vt="http://schemas.openxmlformats.org/officeDocument/2006/docPropsVTypes">
  <TotalTime>121</TotalTime>
  <Words>771</Words>
  <Application>Microsoft Office PowerPoint</Application>
  <PresentationFormat>Breedbeeld</PresentationFormat>
  <Paragraphs>90</Paragraphs>
  <Slides>15</Slides>
  <Notes>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Roboto</vt:lpstr>
      <vt:lpstr>Kantoorthema</vt:lpstr>
      <vt:lpstr>LA 3 Burgerparticipatie</vt:lpstr>
      <vt:lpstr>Inhoud presentatie</vt:lpstr>
      <vt:lpstr>Burgerparticipatie </vt:lpstr>
      <vt:lpstr>Burgerparticipatie: wat is het? </vt:lpstr>
      <vt:lpstr>Waarom burgerparticipatie? </vt:lpstr>
      <vt:lpstr>PowerPoint-presentatie</vt:lpstr>
      <vt:lpstr>Voorbeeld: Leiden</vt:lpstr>
      <vt:lpstr>Uit leerjaar 1: bewonersparticipatie</vt:lpstr>
      <vt:lpstr>NIEUW voor leerjaar 3:</vt:lpstr>
      <vt:lpstr>Nieuw model</vt:lpstr>
      <vt:lpstr>Leerarrangement 3 van dit IBS Burgerparticipatie: </vt:lpstr>
      <vt:lpstr>PowerPoint-presentatie</vt:lpstr>
      <vt:lpstr>4. Aan de slag </vt:lpstr>
      <vt:lpstr>Aan de slag met LA3: </vt:lpstr>
      <vt:lpstr>Nog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3 Burgerparticipatie</dc:title>
  <dc:creator>Pascalle Cup</dc:creator>
  <cp:lastModifiedBy>Pascalle Cup</cp:lastModifiedBy>
  <cp:revision>2</cp:revision>
  <dcterms:created xsi:type="dcterms:W3CDTF">2021-09-23T08:52:26Z</dcterms:created>
  <dcterms:modified xsi:type="dcterms:W3CDTF">2021-09-26T17:19:23Z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